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</p:sldMasterIdLst>
  <p:notesMasterIdLst>
    <p:notesMasterId r:id="rId20"/>
  </p:notesMasterIdLst>
  <p:sldIdLst>
    <p:sldId id="256" r:id="rId4"/>
    <p:sldId id="257" r:id="rId5"/>
    <p:sldId id="259" r:id="rId6"/>
    <p:sldId id="260" r:id="rId7"/>
    <p:sldId id="261" r:id="rId8"/>
    <p:sldId id="306" r:id="rId9"/>
    <p:sldId id="307" r:id="rId10"/>
    <p:sldId id="308" r:id="rId11"/>
    <p:sldId id="309" r:id="rId12"/>
    <p:sldId id="310" r:id="rId13"/>
    <p:sldId id="311" r:id="rId14"/>
    <p:sldId id="313" r:id="rId15"/>
    <p:sldId id="314" r:id="rId16"/>
    <p:sldId id="263" r:id="rId17"/>
    <p:sldId id="264" r:id="rId18"/>
    <p:sldId id="265" r:id="rId19"/>
  </p:sldIdLst>
  <p:sldSz cx="9144000" cy="5143500" type="screen16x9"/>
  <p:notesSz cx="6858000" cy="9144000"/>
  <p:embeddedFontLst>
    <p:embeddedFont>
      <p:font typeface="Roboto Medium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57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4B7527-384D-4CF8-BDE9-7B76C6C6345A}">
  <a:tblStyle styleId="{944B7527-384D-4CF8-BDE9-7B76C6C634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6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1068" y="12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50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475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72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4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35610372-21BF-4F97-AB2A-C86B85F1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67393043-49A7-0E5C-B865-AB3F18ECA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E64CB8-F983-7F06-C268-88A705B97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5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0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 ставок </a:t>
            </a:r>
            <a:r>
              <a:rPr lang="es-ES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CoolBet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E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ASP.NET Core 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433125" y="3566474"/>
            <a:ext cx="26813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Команда:</a:t>
            </a:r>
          </a:p>
          <a:p>
            <a:r>
              <a:rPr lang="ru-RU" dirty="0">
                <a:solidFill>
                  <a:schemeClr val="bg1"/>
                </a:solidFill>
              </a:rPr>
              <a:t>• Михаил Скородумов</a:t>
            </a:r>
          </a:p>
          <a:p>
            <a:r>
              <a:rPr lang="ru-RU" dirty="0">
                <a:solidFill>
                  <a:schemeClr val="bg1"/>
                </a:solidFill>
              </a:rPr>
              <a:t>• Илья </a:t>
            </a:r>
            <a:r>
              <a:rPr lang="ru-RU" dirty="0" err="1">
                <a:solidFill>
                  <a:schemeClr val="bg1"/>
                </a:solidFill>
              </a:rPr>
              <a:t>Зиновкин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• Анастасия Смолянинова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Схемы реляционных БД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3149786" y="1231216"/>
            <a:ext cx="2572443" cy="2874010"/>
            <a:chOff x="514516" y="1030976"/>
            <a:chExt cx="2572443" cy="287401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514516" y="1030976"/>
              <a:ext cx="2572443" cy="287401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7" name="Группа 6"/>
            <p:cNvGrpSpPr/>
            <p:nvPr/>
          </p:nvGrpSpPr>
          <p:grpSpPr>
            <a:xfrm>
              <a:off x="514516" y="1030976"/>
              <a:ext cx="2511902" cy="2874010"/>
              <a:chOff x="1580170" y="1039760"/>
              <a:chExt cx="2511902" cy="2874010"/>
            </a:xfrm>
            <a:noFill/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6377" y="1347537"/>
                <a:ext cx="1575695" cy="243090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4" name="Рисунок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9847" y="1347537"/>
                <a:ext cx="812734" cy="1238719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0170" y="2586256"/>
                <a:ext cx="822411" cy="132751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234436" y="1039760"/>
                <a:ext cx="1269899" cy="30777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notificationDb</a:t>
                </a:r>
                <a:endParaRPr lang="ru-RU" dirty="0"/>
              </a:p>
            </p:txBody>
          </p:sp>
        </p:grpSp>
      </p:grpSp>
      <p:grpSp>
        <p:nvGrpSpPr>
          <p:cNvPr id="18" name="Группа 17"/>
          <p:cNvGrpSpPr/>
          <p:nvPr/>
        </p:nvGrpSpPr>
        <p:grpSpPr>
          <a:xfrm>
            <a:off x="167396" y="1231216"/>
            <a:ext cx="2906191" cy="2179879"/>
            <a:chOff x="3140214" y="1075737"/>
            <a:chExt cx="2906191" cy="2179879"/>
          </a:xfrm>
        </p:grpSpPr>
        <p:grpSp>
          <p:nvGrpSpPr>
            <p:cNvPr id="15" name="Группа 14"/>
            <p:cNvGrpSpPr/>
            <p:nvPr/>
          </p:nvGrpSpPr>
          <p:grpSpPr>
            <a:xfrm>
              <a:off x="3140214" y="1075737"/>
              <a:ext cx="2906191" cy="2179879"/>
              <a:chOff x="4111363" y="1797004"/>
              <a:chExt cx="2906191" cy="2179879"/>
            </a:xfrm>
          </p:grpSpPr>
          <p:pic>
            <p:nvPicPr>
              <p:cNvPr id="8" name="Рисунок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1363" y="2104781"/>
                <a:ext cx="1846718" cy="1872102"/>
              </a:xfrm>
              <a:prstGeom prst="rect">
                <a:avLst/>
              </a:prstGeom>
            </p:spPr>
          </p:pic>
          <p:pic>
            <p:nvPicPr>
              <p:cNvPr id="11" name="Рисунок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8080" y="2147480"/>
                <a:ext cx="1059474" cy="1829403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190134" y="1797004"/>
                <a:ext cx="86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betsDb</a:t>
                </a:r>
                <a:endParaRPr lang="ru-RU" dirty="0"/>
              </a:p>
            </p:txBody>
          </p:sp>
        </p:grpSp>
        <p:sp>
          <p:nvSpPr>
            <p:cNvPr id="23" name="Прямоугольник 22"/>
            <p:cNvSpPr/>
            <p:nvPr/>
          </p:nvSpPr>
          <p:spPr>
            <a:xfrm>
              <a:off x="3141594" y="1081778"/>
              <a:ext cx="2904811" cy="217383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5791374" y="1231218"/>
            <a:ext cx="3134915" cy="3427867"/>
            <a:chOff x="5958285" y="1231218"/>
            <a:chExt cx="3134915" cy="3427867"/>
          </a:xfrm>
        </p:grpSpPr>
        <p:grpSp>
          <p:nvGrpSpPr>
            <p:cNvPr id="27" name="Группа 26"/>
            <p:cNvGrpSpPr/>
            <p:nvPr/>
          </p:nvGrpSpPr>
          <p:grpSpPr>
            <a:xfrm>
              <a:off x="6016138" y="1245733"/>
              <a:ext cx="3026262" cy="3301071"/>
              <a:chOff x="6016138" y="1245733"/>
              <a:chExt cx="3026262" cy="330107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138" y="1586811"/>
                <a:ext cx="3026262" cy="295999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772209" y="1245733"/>
                <a:ext cx="9813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identityDb</a:t>
                </a:r>
                <a:endParaRPr lang="ru-RU" dirty="0"/>
              </a:p>
            </p:txBody>
          </p:sp>
        </p:grpSp>
        <p:sp>
          <p:nvSpPr>
            <p:cNvPr id="30" name="Прямоугольник 29"/>
            <p:cNvSpPr/>
            <p:nvPr/>
          </p:nvSpPr>
          <p:spPr>
            <a:xfrm>
              <a:off x="5958285" y="1231218"/>
              <a:ext cx="3134915" cy="342786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4827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Схема взаимодействия </a:t>
            </a:r>
            <a:r>
              <a:rPr lang="ru-RU" sz="3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микросервисов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78" y="1030976"/>
            <a:ext cx="6550957" cy="39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202C9-B757-5DF4-135B-D0FB67955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ApiGateway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E41946-7C38-3A8E-9CE7-E6F7CE028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0" y="1092559"/>
            <a:ext cx="3331711" cy="3416400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15000"/>
              </a:lnSpc>
              <a:buClr>
                <a:srgbClr val="333333"/>
              </a:buClr>
              <a:buSzPts val="1300"/>
              <a:buNone/>
            </a:pP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В нашей </a:t>
            </a: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микросервисной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архитектуре мы используем </a:t>
            </a: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самописный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API Gateway, который обеспечивает централизованную маршрутизацию запросов к сервисам.</a:t>
            </a:r>
            <a:b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</a:b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Основные функции</a:t>
            </a:r>
            <a:endParaRPr lang="ru-RU" sz="3200" dirty="0">
              <a:solidFill>
                <a:srgbClr val="333333"/>
              </a:solidFill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Конфигурация</a:t>
            </a:r>
            <a:r>
              <a:rPr lang="ru-RU" sz="32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4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адресации. 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Настройка маршрутов осуществляется через файл конфигурации, что упрощает управление и масштабирование системы.</a:t>
            </a:r>
            <a:endParaRPr lang="ru-RU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Настройка авторизации и уровней доступа. 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Управление доступом на основе ролей повышает безопасность, контролируя доступ пользователей к сервисам.</a:t>
            </a: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Маршрутизация через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MediatR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Запросы обрабатываются с помощью </a:t>
            </a:r>
            <a:r>
              <a:rPr lang="ru-RU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MediatR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что поддерживает паттерн CQRS и улучшает читаемость кода.</a:t>
            </a: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Кастомная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логика перенаправления. Параметр "</a:t>
            </a: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RequestName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 позволяет реализовать индивидуальную логику обработки запросов, адаптируя систему под специфические бизнес-требования.</a:t>
            </a:r>
          </a:p>
          <a:p>
            <a:pPr marL="0" indent="0">
              <a:lnSpc>
                <a:spcPct val="115000"/>
              </a:lnSpc>
              <a:buClr>
                <a:srgbClr val="333333"/>
              </a:buClr>
              <a:buSzPts val="1300"/>
              <a:buNone/>
            </a:pP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Самописный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API Gateway обеспечивает гибкость и безопасность, позволяя быстро адаптироваться к изменениям и новым вызовам бизнеса.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4F0028-1165-2710-6A2A-A73E88E6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06" y="564710"/>
            <a:ext cx="2079122" cy="23406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437DBF-D01F-7B76-DA59-E28FA71E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128" y="564710"/>
            <a:ext cx="3583805" cy="38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9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62EE6-3EA5-B79E-CA2B-0FCECD3B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4662214" cy="1095900"/>
          </a:xfrm>
        </p:spPr>
        <p:txBody>
          <a:bodyPr/>
          <a:lstStyle/>
          <a:p>
            <a:pPr algn="ctr"/>
            <a:r>
              <a:rPr lang="ru-RU" dirty="0"/>
              <a:t>Процесс деплоя приложения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F82F5D-632A-073B-F2DA-D9AFB77A2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1" y="1426469"/>
            <a:ext cx="3271948" cy="3416400"/>
          </a:xfrm>
        </p:spPr>
        <p:txBody>
          <a:bodyPr>
            <a:normAutofit fontScale="62500" lnSpcReduction="20000"/>
          </a:bodyPr>
          <a:lstStyle/>
          <a:p>
            <a:pPr marL="133350" indent="0">
              <a:buNone/>
            </a:pPr>
            <a:r>
              <a:rPr lang="ru-RU" dirty="0"/>
              <a:t>Деплой нашего приложения автоматизирован и включает несколько ключевых этапов:</a:t>
            </a:r>
          </a:p>
          <a:p>
            <a:pPr marL="476250" indent="-342900">
              <a:buFont typeface="+mj-lt"/>
              <a:buAutoNum type="arabicPeriod"/>
            </a:pPr>
            <a:r>
              <a:rPr lang="ru-RU" dirty="0"/>
              <a:t>Автоматический деплой при коммите. При каждом коммите в ветку </a:t>
            </a:r>
            <a:r>
              <a:rPr lang="ru-RU" dirty="0" err="1"/>
              <a:t>main</a:t>
            </a:r>
            <a:r>
              <a:rPr lang="ru-RU" dirty="0"/>
              <a:t> запускается автоматический </a:t>
            </a:r>
            <a:r>
              <a:rPr lang="ru-RU" dirty="0" err="1"/>
              <a:t>workflow</a:t>
            </a:r>
            <a:r>
              <a:rPr lang="ru-RU" dirty="0"/>
              <a:t> через </a:t>
            </a:r>
            <a:r>
              <a:rPr lang="ru-RU" dirty="0" err="1"/>
              <a:t>GitHub</a:t>
            </a:r>
            <a:r>
              <a:rPr lang="ru-RU" dirty="0"/>
              <a:t> </a:t>
            </a:r>
            <a:r>
              <a:rPr lang="ru-RU" dirty="0" err="1"/>
              <a:t>Actions</a:t>
            </a:r>
            <a:r>
              <a:rPr lang="ru-RU" dirty="0"/>
              <a:t>. Этот процесс доставляет обновленный репозиторий на удалённый виртуальный сервер (VM).</a:t>
            </a:r>
          </a:p>
          <a:p>
            <a:pPr marL="476250" indent="-342900">
              <a:buFont typeface="+mj-lt"/>
              <a:buAutoNum type="arabicPeriod"/>
            </a:pPr>
            <a:r>
              <a:rPr lang="ru-RU" dirty="0"/>
              <a:t>Ручные </a:t>
            </a:r>
            <a:r>
              <a:rPr lang="en-US" dirty="0"/>
              <a:t>workflows </a:t>
            </a:r>
            <a:r>
              <a:rPr lang="ru-RU" dirty="0"/>
              <a:t>для сервисов. Дополнительно настроены 7 </a:t>
            </a:r>
            <a:r>
              <a:rPr lang="ru-RU" dirty="0" err="1"/>
              <a:t>workflows</a:t>
            </a:r>
            <a:r>
              <a:rPr lang="ru-RU" dirty="0"/>
              <a:t>, которые запускаются вручную для каждого сервиса. Эти </a:t>
            </a:r>
            <a:r>
              <a:rPr lang="ru-RU" dirty="0" err="1"/>
              <a:t>workflows</a:t>
            </a:r>
            <a:r>
              <a:rPr lang="ru-RU" dirty="0"/>
              <a:t> повторно </a:t>
            </a:r>
            <a:r>
              <a:rPr lang="ru-RU" dirty="0" err="1"/>
              <a:t>билдят</a:t>
            </a:r>
            <a:r>
              <a:rPr lang="ru-RU" dirty="0"/>
              <a:t> </a:t>
            </a:r>
            <a:r>
              <a:rPr lang="ru-RU" dirty="0" err="1"/>
              <a:t>Docker</a:t>
            </a:r>
            <a:r>
              <a:rPr lang="ru-RU" dirty="0"/>
              <a:t>-контейнеры и перезапускают соответствующие сервисы.</a:t>
            </a:r>
          </a:p>
          <a:p>
            <a:pPr marL="476250" indent="-342900">
              <a:buFont typeface="+mj-lt"/>
              <a:buAutoNum type="arabicPeriod"/>
            </a:pPr>
            <a:r>
              <a:rPr lang="en-US" dirty="0"/>
              <a:t>Docker Compose</a:t>
            </a:r>
            <a:r>
              <a:rPr lang="ru-RU" dirty="0"/>
              <a:t>. Каждый сервис описан в отдельном файле </a:t>
            </a:r>
            <a:r>
              <a:rPr lang="ru-RU" dirty="0" err="1"/>
              <a:t>docker-compose.yml</a:t>
            </a:r>
            <a:r>
              <a:rPr lang="ru-RU" dirty="0"/>
              <a:t>, что упрощает управление контейнерами. Все сервисы связаны общим сетевым пространством "</a:t>
            </a:r>
            <a:r>
              <a:rPr lang="ru-RU" dirty="0" err="1"/>
              <a:t>BetsNetwork</a:t>
            </a:r>
            <a:r>
              <a:rPr lang="ru-RU" dirty="0"/>
              <a:t>", что позволяет им взаимодействовать друг с другом через DNS-имена, заданные в </a:t>
            </a:r>
            <a:r>
              <a:rPr lang="ru-RU" dirty="0" err="1"/>
              <a:t>Docker</a:t>
            </a:r>
            <a:r>
              <a:rPr lang="ru-RU" dirty="0"/>
              <a:t> </a:t>
            </a:r>
            <a:r>
              <a:rPr lang="ru-RU" dirty="0" err="1"/>
              <a:t>Compose</a:t>
            </a:r>
            <a:r>
              <a:rPr lang="ru-RU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2060C5-0AED-7803-2D6F-09871F47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28" y="100621"/>
            <a:ext cx="3492353" cy="21691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1276A6-7C17-1F8A-8855-DD53F75A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28" y="2269766"/>
            <a:ext cx="3492353" cy="27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5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" name="TextBox 1"/>
          <p:cNvSpPr txBox="1"/>
          <p:nvPr/>
        </p:nvSpPr>
        <p:spPr>
          <a:xfrm>
            <a:off x="500550" y="935977"/>
            <a:ext cx="814156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smtClean="0">
                <a:solidFill>
                  <a:srgbClr val="9857F3"/>
                </a:solidFill>
              </a:rPr>
              <a:t>1. Не </a:t>
            </a:r>
            <a:r>
              <a:rPr lang="ru-RU" sz="1800" dirty="0">
                <a:solidFill>
                  <a:srgbClr val="9857F3"/>
                </a:solidFill>
              </a:rPr>
              <a:t>все изначально поставленные цели выполнены, логику пришлось минимизировать, но освоили новые технологии</a:t>
            </a:r>
            <a:r>
              <a:rPr lang="ru-RU" sz="1800" dirty="0" smtClean="0">
                <a:solidFill>
                  <a:srgbClr val="9857F3"/>
                </a:solidFill>
              </a:rPr>
              <a:t>.</a:t>
            </a:r>
            <a:endParaRPr lang="ru-RU" sz="800" dirty="0" smtClean="0">
              <a:solidFill>
                <a:srgbClr val="9857F3"/>
              </a:solidFill>
            </a:endParaRPr>
          </a:p>
          <a:p>
            <a:pPr marL="342900" indent="-342900">
              <a:buAutoNum type="arabicPeriod"/>
            </a:pPr>
            <a:endParaRPr lang="ru-RU" sz="800" dirty="0">
              <a:solidFill>
                <a:srgbClr val="9857F3"/>
              </a:solidFill>
            </a:endParaRPr>
          </a:p>
          <a:p>
            <a:r>
              <a:rPr lang="ru-RU" sz="1800" dirty="0">
                <a:solidFill>
                  <a:srgbClr val="9857F3"/>
                </a:solidFill>
              </a:rPr>
              <a:t>2. Трудности возникли с распределением времени, изначально неправильно рассчитали свои силы и планировали</a:t>
            </a:r>
            <a:r>
              <a:rPr lang="ru-RU" sz="1800" dirty="0" smtClean="0">
                <a:solidFill>
                  <a:srgbClr val="9857F3"/>
                </a:solidFill>
              </a:rPr>
              <a:t>.</a:t>
            </a:r>
          </a:p>
          <a:p>
            <a:endParaRPr lang="ru-RU" sz="800" dirty="0">
              <a:solidFill>
                <a:srgbClr val="9857F3"/>
              </a:solidFill>
            </a:endParaRPr>
          </a:p>
          <a:p>
            <a:r>
              <a:rPr lang="ru-RU" sz="1800" dirty="0">
                <a:solidFill>
                  <a:srgbClr val="9857F3"/>
                </a:solidFill>
              </a:rPr>
              <a:t>3. С момента продумывания бизнес-логики и архитектуры написание проекта заняло примерно полгода</a:t>
            </a:r>
            <a:r>
              <a:rPr lang="ru-RU" sz="1800" dirty="0" smtClean="0">
                <a:solidFill>
                  <a:srgbClr val="9857F3"/>
                </a:solidFill>
              </a:rPr>
              <a:t>.</a:t>
            </a:r>
          </a:p>
          <a:p>
            <a:endParaRPr lang="ru-RU" sz="800" dirty="0">
              <a:solidFill>
                <a:srgbClr val="9857F3"/>
              </a:solidFill>
            </a:endParaRPr>
          </a:p>
          <a:p>
            <a:r>
              <a:rPr lang="ru-RU" sz="1800" dirty="0">
                <a:solidFill>
                  <a:srgbClr val="9857F3"/>
                </a:solidFill>
              </a:rPr>
              <a:t>4. Полезность проекта единогласно оценили в 9 баллов</a:t>
            </a:r>
            <a:r>
              <a:rPr lang="ru-RU" sz="1800" dirty="0" smtClean="0">
                <a:solidFill>
                  <a:srgbClr val="9857F3"/>
                </a:solidFill>
              </a:rPr>
              <a:t>.</a:t>
            </a:r>
            <a:endParaRPr lang="ru-RU" sz="800" dirty="0" smtClean="0">
              <a:solidFill>
                <a:srgbClr val="9857F3"/>
              </a:solidFill>
            </a:endParaRPr>
          </a:p>
          <a:p>
            <a:endParaRPr lang="ru-RU" sz="800" dirty="0">
              <a:solidFill>
                <a:srgbClr val="9857F3"/>
              </a:solidFill>
            </a:endParaRPr>
          </a:p>
          <a:p>
            <a:r>
              <a:rPr lang="ru-RU" sz="1800" dirty="0">
                <a:solidFill>
                  <a:srgbClr val="9857F3"/>
                </a:solidFill>
              </a:rPr>
              <a:t>5. Дальше хотелось бы применить в проекте сагу, </a:t>
            </a:r>
            <a:r>
              <a:rPr lang="ru-RU" sz="1800" dirty="0" err="1">
                <a:solidFill>
                  <a:srgbClr val="9857F3"/>
                </a:solidFill>
              </a:rPr>
              <a:t>Kafka</a:t>
            </a:r>
            <a:r>
              <a:rPr lang="ru-RU" sz="1800" dirty="0">
                <a:solidFill>
                  <a:srgbClr val="9857F3"/>
                </a:solidFill>
              </a:rPr>
              <a:t>, </a:t>
            </a:r>
            <a:r>
              <a:rPr lang="ru-RU" sz="1800" dirty="0" err="1">
                <a:solidFill>
                  <a:srgbClr val="9857F3"/>
                </a:solidFill>
              </a:rPr>
              <a:t>SignalR</a:t>
            </a:r>
            <a:r>
              <a:rPr lang="ru-RU" sz="1800" dirty="0">
                <a:solidFill>
                  <a:srgbClr val="9857F3"/>
                </a:solidFill>
              </a:rPr>
              <a:t>, </a:t>
            </a:r>
            <a:r>
              <a:rPr lang="ru-RU" sz="1800" dirty="0" err="1">
                <a:solidFill>
                  <a:srgbClr val="9857F3"/>
                </a:solidFill>
              </a:rPr>
              <a:t>gRPC</a:t>
            </a:r>
            <a:r>
              <a:rPr lang="ru-RU" sz="1800" dirty="0">
                <a:solidFill>
                  <a:srgbClr val="9857F3"/>
                </a:solidFill>
              </a:rPr>
              <a:t>, добить бизнес-логику</a:t>
            </a:r>
            <a:r>
              <a:rPr lang="ru-RU" sz="1800" dirty="0" smtClean="0">
                <a:solidFill>
                  <a:srgbClr val="9857F3"/>
                </a:solidFill>
              </a:rPr>
              <a:t>.</a:t>
            </a:r>
          </a:p>
          <a:p>
            <a:endParaRPr lang="ru-RU" sz="800" dirty="0">
              <a:solidFill>
                <a:srgbClr val="9857F3"/>
              </a:solidFill>
            </a:endParaRPr>
          </a:p>
          <a:p>
            <a:r>
              <a:rPr lang="ru-RU" sz="1800" dirty="0">
                <a:solidFill>
                  <a:srgbClr val="9857F3"/>
                </a:solidFill>
              </a:rPr>
              <a:t>6. Дальше планируем применять полученные знания на практике в работе.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083485216"/>
              </p:ext>
            </p:extLst>
          </p:nvPr>
        </p:nvGraphicFramePr>
        <p:xfrm>
          <a:off x="615615" y="2193184"/>
          <a:ext cx="7239000" cy="303264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Реализовать систему пользователей и ролей (</a:t>
                      </a:r>
                      <a:r>
                        <a:rPr lang="ru-RU" spc="50" baseline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UserServer</a:t>
                      </a: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 Систему ведения событий и исходов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Систему уведомлений пользователей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 Систему учета средств пользователей (кошелек)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Предоставить пользователям возможность делать ставки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масштабируемую систему ставок</a:t>
            </a:r>
            <a:endParaRPr sz="1500" dirty="0">
              <a:solidFill>
                <a:schemeClr val="accent1">
                  <a:lumMod val="5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266618" y="109708"/>
            <a:ext cx="8677035" cy="624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 (</a:t>
            </a:r>
            <a:r>
              <a:rPr lang="en-US" sz="3000" dirty="0"/>
              <a:t>Back-end</a:t>
            </a:r>
            <a:r>
              <a:rPr lang="ru" sz="3000" dirty="0"/>
              <a:t>)</a:t>
            </a:r>
            <a:endParaRPr sz="3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6" y="1901753"/>
            <a:ext cx="1601201" cy="7505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78" y="2529907"/>
            <a:ext cx="1581082" cy="6587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63" y="3262143"/>
            <a:ext cx="1671429" cy="365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78" y="3643879"/>
            <a:ext cx="1535908" cy="8639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93" y="3366580"/>
            <a:ext cx="1581082" cy="95292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9793" y="2528155"/>
            <a:ext cx="1581082" cy="54020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677" y="1142546"/>
            <a:ext cx="1671429" cy="94017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9792" y="1186382"/>
            <a:ext cx="1468147" cy="120155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6919" y="1145603"/>
            <a:ext cx="1603670" cy="48110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405" y="1665154"/>
            <a:ext cx="1567530" cy="156753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1907" y="3754841"/>
            <a:ext cx="1671431" cy="63723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9919" y="3249404"/>
            <a:ext cx="1671428" cy="46660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2045" y="1142547"/>
            <a:ext cx="1581082" cy="101123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695" y="2169693"/>
            <a:ext cx="1671430" cy="759108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6440170" y="3089282"/>
            <a:ext cx="1576005" cy="437283"/>
            <a:chOff x="6103295" y="2914354"/>
            <a:chExt cx="1537301" cy="348481"/>
          </a:xfrm>
        </p:grpSpPr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03295" y="2914354"/>
              <a:ext cx="304843" cy="31436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77109" y="2924281"/>
              <a:ext cx="12634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B0604020202020204" charset="0"/>
                </a:rPr>
                <a:t>AutoFixture</a:t>
              </a:r>
              <a:endPara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B060402020202020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60444" y="3762328"/>
            <a:ext cx="1635291" cy="4315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DC3A7CE-65D9-F1A5-4EB3-D060112E2654}"/>
              </a:ext>
            </a:extLst>
          </p:cNvPr>
          <p:cNvSpPr/>
          <p:nvPr/>
        </p:nvSpPr>
        <p:spPr>
          <a:xfrm>
            <a:off x="284429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33DBAA2-F09F-765C-434E-FF9EC2A83B46}"/>
              </a:ext>
            </a:extLst>
          </p:cNvPr>
          <p:cNvSpPr/>
          <p:nvPr/>
        </p:nvSpPr>
        <p:spPr>
          <a:xfrm>
            <a:off x="2600147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 Router</a:t>
            </a:r>
            <a:endParaRPr lang="ru-RU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926530B5-A129-AFC2-BC25-E2AFE3517705}"/>
              </a:ext>
            </a:extLst>
          </p:cNvPr>
          <p:cNvSpPr/>
          <p:nvPr/>
        </p:nvSpPr>
        <p:spPr>
          <a:xfrm>
            <a:off x="4950155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45336490-00F2-1CF7-C9BB-35FBF1253D29}"/>
              </a:ext>
            </a:extLst>
          </p:cNvPr>
          <p:cNvSpPr/>
          <p:nvPr/>
        </p:nvSpPr>
        <p:spPr>
          <a:xfrm>
            <a:off x="7300163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pic>
        <p:nvPicPr>
          <p:cNvPr id="22" name="Picture 6" descr="Bootstrap (front-end framework) - Wikipedia">
            <a:extLst>
              <a:ext uri="{FF2B5EF4-FFF2-40B4-BE49-F238E27FC236}">
                <a16:creationId xmlns:a16="http://schemas.microsoft.com/office/drawing/2014/main" id="{F47AFBDE-C3F9-2ACA-35BC-744A6FCAE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68" y="3377270"/>
            <a:ext cx="1384517" cy="110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obs at Axios">
            <a:extLst>
              <a:ext uri="{FF2B5EF4-FFF2-40B4-BE49-F238E27FC236}">
                <a16:creationId xmlns:a16="http://schemas.microsoft.com/office/drawing/2014/main" id="{77064CBD-01B5-8FC8-5EBB-F7C5044F0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8" y="3560170"/>
            <a:ext cx="1646945" cy="7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jaredpalmer/formik: Build forms in React, without the tears 😭">
            <a:extLst>
              <a:ext uri="{FF2B5EF4-FFF2-40B4-BE49-F238E27FC236}">
                <a16:creationId xmlns:a16="http://schemas.microsoft.com/office/drawing/2014/main" id="{C220E197-B29C-E19F-772E-9728AD8E3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9" y="3335408"/>
            <a:ext cx="1328105" cy="114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325D78E3-3F80-A9C6-8E63-B8FB66F6E5FE}"/>
              </a:ext>
            </a:extLst>
          </p:cNvPr>
          <p:cNvSpPr/>
          <p:nvPr/>
        </p:nvSpPr>
        <p:spPr>
          <a:xfrm>
            <a:off x="2414016" y="301595"/>
            <a:ext cx="4001287" cy="25359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8" name="Picture 4" descr="TypeScript in React. The Best Practices Nobody Talks About | by Dipak  Ahirav | Nov, 2024 | Stackademic">
            <a:extLst>
              <a:ext uri="{FF2B5EF4-FFF2-40B4-BE49-F238E27FC236}">
                <a16:creationId xmlns:a16="http://schemas.microsoft.com/office/drawing/2014/main" id="{F512F382-424E-D418-4F2D-52AA3DF1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03" y="1382333"/>
            <a:ext cx="2271713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7;p117">
            <a:extLst>
              <a:ext uri="{FF2B5EF4-FFF2-40B4-BE49-F238E27FC236}">
                <a16:creationId xmlns:a16="http://schemas.microsoft.com/office/drawing/2014/main" id="{18545463-1877-A57F-F7BD-4B70169E8873}"/>
              </a:ext>
            </a:extLst>
          </p:cNvPr>
          <p:cNvSpPr txBox="1">
            <a:spLocks noGrp="1"/>
          </p:cNvSpPr>
          <p:nvPr/>
        </p:nvSpPr>
        <p:spPr>
          <a:xfrm>
            <a:off x="3399865" y="574742"/>
            <a:ext cx="2150651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Front-end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40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 Router</a:t>
            </a:r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69802-CDC9-9321-0DB9-7D40C71EE2CB}"/>
              </a:ext>
            </a:extLst>
          </p:cNvPr>
          <p:cNvSpPr txBox="1"/>
          <p:nvPr/>
        </p:nvSpPr>
        <p:spPr>
          <a:xfrm>
            <a:off x="574232" y="1423722"/>
            <a:ext cx="40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Routes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прописаны в отдельном файле 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routes-config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C74C08-0E4C-3715-6108-365CB69C9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76"/>
          <a:stretch/>
        </p:blipFill>
        <p:spPr>
          <a:xfrm>
            <a:off x="559082" y="2077974"/>
            <a:ext cx="2720576" cy="21662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BD993DB-CC6D-6E06-63BD-4019FD14C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11" y="2077975"/>
            <a:ext cx="2297629" cy="1686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CA349D-CC71-8D7C-CCBC-0AF513B4C9DD}"/>
              </a:ext>
            </a:extLst>
          </p:cNvPr>
          <p:cNvSpPr txBox="1"/>
          <p:nvPr/>
        </p:nvSpPr>
        <p:spPr>
          <a:xfrm>
            <a:off x="4936427" y="1423722"/>
            <a:ext cx="40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Затем происходит маппинг в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App.tsx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E332D-225B-6705-F70A-70E8D24B59C1}"/>
              </a:ext>
            </a:extLst>
          </p:cNvPr>
          <p:cNvSpPr txBox="1"/>
          <p:nvPr/>
        </p:nvSpPr>
        <p:spPr>
          <a:xfrm>
            <a:off x="574233" y="1034937"/>
            <a:ext cx="82897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Router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решение для переключения и маршрутизации страниц </a:t>
            </a:r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7E0F8-BD61-96D4-B1CF-90EAD86D64FC}"/>
              </a:ext>
            </a:extLst>
          </p:cNvPr>
          <p:cNvSpPr txBox="1"/>
          <p:nvPr/>
        </p:nvSpPr>
        <p:spPr>
          <a:xfrm>
            <a:off x="611950" y="4481825"/>
            <a:ext cx="82897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Кроме того, в библиотеке есть полезные хуки, например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useLocation</a:t>
            </a:r>
            <a:r>
              <a:rPr lang="en-US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useNavigate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oogle Shape;968;p140">
            <a:extLst>
              <a:ext uri="{FF2B5EF4-FFF2-40B4-BE49-F238E27FC236}">
                <a16:creationId xmlns:a16="http://schemas.microsoft.com/office/drawing/2014/main" id="{C03A99BC-91F8-369F-116F-CD9BA16AB1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542" y="4454124"/>
            <a:ext cx="332408" cy="332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02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BAD6A295-1219-5798-9F0D-3189386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EA28E6CF-1352-6330-A936-D7D151976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Axios</a:t>
            </a:r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31" name="Google Shape;631;p113">
            <a:extLst>
              <a:ext uri="{FF2B5EF4-FFF2-40B4-BE49-F238E27FC236}">
                <a16:creationId xmlns:a16="http://schemas.microsoft.com/office/drawing/2014/main" id="{1C6DD4C0-CD90-F46D-DF76-56C69EE651ED}"/>
              </a:ext>
            </a:extLst>
          </p:cNvPr>
          <p:cNvSpPr txBox="1"/>
          <p:nvPr/>
        </p:nvSpPr>
        <p:spPr>
          <a:xfrm>
            <a:off x="409123" y="2318285"/>
            <a:ext cx="4092000" cy="17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Удобство </a:t>
            </a:r>
            <a:r>
              <a:rPr lang="ru-RU" sz="1300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XMLHttpRequests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запросов из браузера</a:t>
            </a: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Преобразование данных запроса в нужный тип, например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eventDTO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[]</a:t>
            </a:r>
            <a:endParaRPr lang="ru-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Перехватчики запроса перед их отправкой, например для добавления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JWT Token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Header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DACCDD-219A-E9C3-380A-B958473F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20" y="984811"/>
            <a:ext cx="3069221" cy="3560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1E0F7-BB61-30A8-BF06-E5023F5753D3}"/>
              </a:ext>
            </a:extLst>
          </p:cNvPr>
          <p:cNvSpPr txBox="1"/>
          <p:nvPr/>
        </p:nvSpPr>
        <p:spPr>
          <a:xfrm>
            <a:off x="611950" y="1143281"/>
            <a:ext cx="28873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выполнения 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запросов к серверу </a:t>
            </a:r>
          </a:p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использовался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Axios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1BD0D-485E-E869-8443-E1003939B49F}"/>
              </a:ext>
            </a:extLst>
          </p:cNvPr>
          <p:cNvSpPr txBox="1"/>
          <p:nvPr/>
        </p:nvSpPr>
        <p:spPr>
          <a:xfrm>
            <a:off x="1174673" y="2041286"/>
            <a:ext cx="12731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Можно отметить:</a:t>
            </a:r>
          </a:p>
        </p:txBody>
      </p:sp>
      <p:pic>
        <p:nvPicPr>
          <p:cNvPr id="8" name="Google Shape;919;p140">
            <a:extLst>
              <a:ext uri="{FF2B5EF4-FFF2-40B4-BE49-F238E27FC236}">
                <a16:creationId xmlns:a16="http://schemas.microsoft.com/office/drawing/2014/main" id="{04629F10-EF8B-B415-755D-AFFB695287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42" y="2015920"/>
            <a:ext cx="327731" cy="327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36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Bootstrap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5, </a:t>
            </a:r>
            <a:r>
              <a:rPr lang="en-US" sz="27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Formik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Yup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238A27-C238-4F7E-E161-111CF5CD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58" y="984810"/>
            <a:ext cx="3629339" cy="4120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840F57-0F63-BB8E-25D0-18519F5F4C49}"/>
              </a:ext>
            </a:extLst>
          </p:cNvPr>
          <p:cNvSpPr txBox="1"/>
          <p:nvPr/>
        </p:nvSpPr>
        <p:spPr>
          <a:xfrm>
            <a:off x="611950" y="2167623"/>
            <a:ext cx="45708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b="1" u="sng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Yup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это библиотека для валидации объектов JS. Она позволяет описать схему валидации объекта</a:t>
            </a:r>
            <a:r>
              <a:rPr lang="en-US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validationSchema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 добавить собственные методы валидации</a:t>
            </a:r>
            <a:endParaRPr lang="en-US" sz="1050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442D8F-AC2F-A235-834F-2A8275D10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0" y="3133611"/>
            <a:ext cx="2486240" cy="1703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6544FF-F78D-3A47-5BCE-6196BE58432B}"/>
              </a:ext>
            </a:extLst>
          </p:cNvPr>
          <p:cNvSpPr txBox="1"/>
          <p:nvPr/>
        </p:nvSpPr>
        <p:spPr>
          <a:xfrm>
            <a:off x="611950" y="1572401"/>
            <a:ext cx="457085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Formik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это библиотека для управления состоянием формы, валидации и отправки</a:t>
            </a:r>
            <a:endParaRPr lang="en-US" sz="1050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E2392-24CE-24E0-0361-DF504328228E}"/>
              </a:ext>
            </a:extLst>
          </p:cNvPr>
          <p:cNvSpPr txBox="1"/>
          <p:nvPr/>
        </p:nvSpPr>
        <p:spPr>
          <a:xfrm>
            <a:off x="611950" y="984810"/>
            <a:ext cx="457085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Bootstrap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применялся для упрощения верстки страниц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9" name="Google Shape;637;p114">
            <a:extLst>
              <a:ext uri="{FF2B5EF4-FFF2-40B4-BE49-F238E27FC236}">
                <a16:creationId xmlns:a16="http://schemas.microsoft.com/office/drawing/2014/main" id="{80FE2571-A786-E344-7FF9-EF6BBFE7F0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6" y="1019893"/>
            <a:ext cx="236306" cy="2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37;p114">
            <a:extLst>
              <a:ext uri="{FF2B5EF4-FFF2-40B4-BE49-F238E27FC236}">
                <a16:creationId xmlns:a16="http://schemas.microsoft.com/office/drawing/2014/main" id="{B26C81D6-2DFD-D11B-43D9-573DEC965E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5" y="1628198"/>
            <a:ext cx="236306" cy="2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37;p114">
            <a:extLst>
              <a:ext uri="{FF2B5EF4-FFF2-40B4-BE49-F238E27FC236}">
                <a16:creationId xmlns:a16="http://schemas.microsoft.com/office/drawing/2014/main" id="{DA0644E6-E646-AB4B-67E1-7DD2A98B09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5" y="2208772"/>
            <a:ext cx="236306" cy="236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742179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444</Words>
  <Application>Microsoft Office PowerPoint</Application>
  <PresentationFormat>Экран (16:9)</PresentationFormat>
  <Paragraphs>77</Paragraphs>
  <Slides>16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Arial</vt:lpstr>
      <vt:lpstr>Courier New</vt:lpstr>
      <vt:lpstr>Roboto Medium</vt:lpstr>
      <vt:lpstr>Roboto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План защиты</vt:lpstr>
      <vt:lpstr>Презентация PowerPoint</vt:lpstr>
      <vt:lpstr>Какие технологии использовались (Back-end)</vt:lpstr>
      <vt:lpstr>Презентация PowerPoint</vt:lpstr>
      <vt:lpstr>React Router </vt:lpstr>
      <vt:lpstr>Axios </vt:lpstr>
      <vt:lpstr>Bootstrap 5, Formik + Yup</vt:lpstr>
      <vt:lpstr>Схемы реляционных БД</vt:lpstr>
      <vt:lpstr>Схема взаимодействия микросервисов</vt:lpstr>
      <vt:lpstr>ApiGateway</vt:lpstr>
      <vt:lpstr>Процесс деплоя приложения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Михаил</cp:lastModifiedBy>
  <cp:revision>32</cp:revision>
  <dcterms:modified xsi:type="dcterms:W3CDTF">2025-01-09T16:19:31Z</dcterms:modified>
</cp:coreProperties>
</file>